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58" r:id="rId4"/>
    <p:sldId id="257" r:id="rId5"/>
  </p:sldIdLst>
  <p:sldSz cx="9144000" cy="5143500" type="screen16x9"/>
  <p:notesSz cx="6858000" cy="9144000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48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3" y="950798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058712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950799"/>
            <a:ext cx="1268730" cy="483971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2" y="1568447"/>
            <a:ext cx="6801440" cy="1943100"/>
          </a:xfrm>
        </p:spPr>
        <p:txBody>
          <a:bodyPr tIns="34289" bIns="34289" anchor="ctr">
            <a:noAutofit/>
          </a:bodyPr>
          <a:lstStyle>
            <a:lvl1pPr algn="ctr">
              <a:lnSpc>
                <a:spcPct val="83000"/>
              </a:lnSpc>
              <a:defRPr lang="en-US" sz="540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3511548"/>
            <a:ext cx="6803136" cy="3429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 spc="60" baseline="0">
                <a:solidFill>
                  <a:schemeClr val="tx2">
                    <a:lumMod val="75000"/>
                  </a:schemeClr>
                </a:solidFill>
              </a:defRPr>
            </a:lvl1pPr>
            <a:lvl2pPr marL="342892" indent="0" algn="ctr">
              <a:buNone/>
              <a:defRPr sz="1200"/>
            </a:lvl2pPr>
            <a:lvl3pPr marL="685783" indent="0" algn="ctr">
              <a:buNone/>
              <a:defRPr sz="12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005942"/>
            <a:ext cx="1165860" cy="395410"/>
          </a:xfrm>
        </p:spPr>
        <p:txBody>
          <a:bodyPr/>
          <a:lstStyle>
            <a:lvl1pPr algn="ctr">
              <a:defRPr sz="10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A3CB136-1749-4A94-B78E-F4741B78472E}" type="datetimeFigureOut">
              <a:rPr lang="ru-RU" smtClean="0"/>
              <a:pPr/>
              <a:t>19.09.2024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3" y="3909060"/>
            <a:ext cx="4429125" cy="17145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1" y="3909060"/>
            <a:ext cx="1583911" cy="1714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46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87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8838" y="0"/>
            <a:ext cx="9144000" cy="51435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3" y="950798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1" y="1058712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937635" y="950799"/>
            <a:ext cx="1268730" cy="483971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1570732"/>
            <a:ext cx="6803136" cy="1940814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540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3511547"/>
            <a:ext cx="6803136" cy="3429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1975198" algn="l"/>
              </a:tabLst>
              <a:defRPr sz="1200">
                <a:solidFill>
                  <a:schemeClr val="tx2"/>
                </a:solidFill>
                <a:effectLst/>
              </a:defRPr>
            </a:lvl1pPr>
            <a:lvl2pPr marL="34289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008377"/>
            <a:ext cx="1165860" cy="397764"/>
          </a:xfrm>
        </p:spPr>
        <p:txBody>
          <a:bodyPr/>
          <a:lstStyle>
            <a:lvl1pPr algn="ctr">
              <a:defRPr lang="en-US" sz="10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A3CB136-1749-4A94-B78E-F4741B78472E}" type="datetimeFigureOut">
              <a:rPr lang="ru-RU" smtClean="0"/>
              <a:pPr/>
              <a:t>19.09.2024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422" y="3909060"/>
            <a:ext cx="4430268" cy="171450"/>
          </a:xfrm>
        </p:spPr>
        <p:txBody>
          <a:bodyPr/>
          <a:lstStyle>
            <a:lvl1pPr algn="l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3909060"/>
            <a:ext cx="1584198" cy="171450"/>
          </a:xfrm>
        </p:spPr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2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1577340"/>
            <a:ext cx="3566160" cy="281178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1577340"/>
            <a:ext cx="3566160" cy="281178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2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2"/>
                </a:solidFill>
                <a:latin typeface="+mn-lt"/>
              </a:defRPr>
            </a:lvl1pPr>
            <a:lvl2pPr marL="342892" indent="0">
              <a:buNone/>
              <a:defRPr sz="14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066924"/>
            <a:ext cx="3566160" cy="24003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2"/>
                </a:solidFill>
              </a:defRPr>
            </a:lvl1pPr>
            <a:lvl2pPr marL="342892" indent="0">
              <a:buNone/>
              <a:defRPr sz="14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067436"/>
            <a:ext cx="3566160" cy="24003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86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660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23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1" y="455544"/>
            <a:ext cx="1823085" cy="1234440"/>
          </a:xfrm>
        </p:spPr>
        <p:txBody>
          <a:bodyPr anchor="b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457200"/>
            <a:ext cx="5829300" cy="40005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1" y="1714500"/>
            <a:ext cx="1823085" cy="26289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100">
                <a:solidFill>
                  <a:schemeClr val="tx1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800"/>
            </a:lvl3pPr>
            <a:lvl4pPr marL="1028675" indent="0">
              <a:buNone/>
              <a:defRPr sz="700"/>
            </a:lvl4pPr>
            <a:lvl5pPr marL="1371566" indent="0">
              <a:buNone/>
              <a:defRPr sz="700"/>
            </a:lvl5pPr>
            <a:lvl6pPr marL="1714457" indent="0">
              <a:buNone/>
              <a:defRPr sz="700"/>
            </a:lvl6pPr>
            <a:lvl7pPr marL="2057348" indent="0">
              <a:buNone/>
              <a:defRPr sz="700"/>
            </a:lvl7pPr>
            <a:lvl8pPr marL="2400240" indent="0">
              <a:buNone/>
              <a:defRPr sz="700"/>
            </a:lvl8pPr>
            <a:lvl9pPr marL="2743132" indent="0">
              <a:buNone/>
              <a:defRPr sz="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7546" y="4670298"/>
            <a:ext cx="1097280" cy="192024"/>
          </a:xfrm>
        </p:spPr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920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2628"/>
            <a:ext cx="1824228" cy="1234440"/>
          </a:xfrm>
        </p:spPr>
        <p:txBody>
          <a:bodyPr anchor="b">
            <a:noAutofit/>
          </a:bodyPr>
          <a:lstStyle>
            <a:lvl1pPr algn="l">
              <a:defRPr sz="21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8308"/>
            <a:ext cx="6398514" cy="4786884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4228" cy="262661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1100">
                <a:solidFill>
                  <a:schemeClr val="tx1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800"/>
            </a:lvl3pPr>
            <a:lvl4pPr marL="1028675" indent="0">
              <a:buNone/>
              <a:defRPr sz="700"/>
            </a:lvl4pPr>
            <a:lvl5pPr marL="1371566" indent="0">
              <a:buNone/>
              <a:defRPr sz="700"/>
            </a:lvl5pPr>
            <a:lvl6pPr marL="1714457" indent="0">
              <a:buNone/>
              <a:defRPr sz="700"/>
            </a:lvl6pPr>
            <a:lvl7pPr marL="2057348" indent="0">
              <a:buNone/>
              <a:defRPr sz="700"/>
            </a:lvl7pPr>
            <a:lvl8pPr marL="2400240" indent="0">
              <a:buNone/>
              <a:defRPr sz="700"/>
            </a:lvl8pPr>
            <a:lvl9pPr marL="2743132" indent="0">
              <a:buNone/>
              <a:defRPr sz="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A3CB136-1749-4A94-B78E-F4741B78472E}" type="datetimeFigureOut">
              <a:rPr lang="ru-RU" smtClean="0"/>
              <a:pPr/>
              <a:t>19.09.2024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783" rtl="0" eaLnBrk="1" latinLnBrk="0" hangingPunct="1">
              <a:defRPr lang="en-US" sz="8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4670298"/>
            <a:ext cx="1097280" cy="192024"/>
          </a:xfrm>
        </p:spPr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12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9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71500"/>
            <a:ext cx="1771650" cy="3943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571500"/>
            <a:ext cx="6057900" cy="3943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0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1568447"/>
            <a:ext cx="6801440" cy="1943100"/>
          </a:xfrm>
        </p:spPr>
        <p:txBody>
          <a:bodyPr tIns="34290" bIns="34290" anchor="ctr">
            <a:noAutofit/>
          </a:bodyPr>
          <a:lstStyle>
            <a:lvl1pPr algn="ctr">
              <a:lnSpc>
                <a:spcPct val="83000"/>
              </a:lnSpc>
              <a:defRPr lang="en-US" sz="540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3511547"/>
            <a:ext cx="6803136" cy="3429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 spc="60" baseline="0">
                <a:solidFill>
                  <a:schemeClr val="tx2">
                    <a:lumMod val="7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005942"/>
            <a:ext cx="1165860" cy="395410"/>
          </a:xfrm>
        </p:spPr>
        <p:txBody>
          <a:bodyPr/>
          <a:lstStyle>
            <a:lvl1pPr algn="ctr">
              <a:defRPr sz="10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A3CB136-1749-4A94-B78E-F4741B78472E}" type="datetimeFigureOut">
              <a:rPr lang="ru-RU" smtClean="0"/>
              <a:pPr/>
              <a:t>19.09.2024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3909060"/>
            <a:ext cx="4429125" cy="17145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3909060"/>
            <a:ext cx="1583911" cy="1714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278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69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8838" y="0"/>
            <a:ext cx="9144000" cy="51435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1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1570732"/>
            <a:ext cx="6803136" cy="1940814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540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3511547"/>
            <a:ext cx="6803136" cy="3429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1975247" algn="l"/>
              </a:tabLst>
              <a:defRPr sz="1200">
                <a:solidFill>
                  <a:schemeClr val="tx2"/>
                </a:solidFill>
                <a:effectLst/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008377"/>
            <a:ext cx="1165860" cy="397764"/>
          </a:xfrm>
        </p:spPr>
        <p:txBody>
          <a:bodyPr/>
          <a:lstStyle>
            <a:lvl1pPr algn="ctr">
              <a:defRPr lang="en-US" sz="10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A3CB136-1749-4A94-B78E-F4741B78472E}" type="datetimeFigureOut">
              <a:rPr lang="ru-RU" smtClean="0"/>
              <a:pPr/>
              <a:t>19.09.2024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422" y="3909060"/>
            <a:ext cx="4430268" cy="171450"/>
          </a:xfrm>
        </p:spPr>
        <p:txBody>
          <a:bodyPr/>
          <a:lstStyle>
            <a:lvl1pPr algn="l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3909060"/>
            <a:ext cx="1584198" cy="171450"/>
          </a:xfrm>
        </p:spPr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141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1577340"/>
            <a:ext cx="3566160" cy="281178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1577340"/>
            <a:ext cx="3566160" cy="281178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511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4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066924"/>
            <a:ext cx="3566160" cy="24003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2"/>
                </a:solidFill>
              </a:defRPr>
            </a:lvl1pPr>
            <a:lvl2pPr marL="342900" indent="0">
              <a:buNone/>
              <a:defRPr sz="14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067436"/>
            <a:ext cx="3566160" cy="24003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2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745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98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5544"/>
            <a:ext cx="1823085" cy="123444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457200"/>
            <a:ext cx="5829300" cy="40005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3085" cy="26289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10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7546" y="4670298"/>
            <a:ext cx="1097280" cy="192024"/>
          </a:xfrm>
        </p:spPr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8129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2628"/>
            <a:ext cx="1824228" cy="1234440"/>
          </a:xfrm>
        </p:spPr>
        <p:txBody>
          <a:bodyPr anchor="b">
            <a:noAutofit/>
          </a:bodyPr>
          <a:lstStyle>
            <a:lvl1pPr algn="l">
              <a:defRPr sz="21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8308"/>
            <a:ext cx="6398514" cy="4786884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4228" cy="262661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110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A3CB136-1749-4A94-B78E-F4741B78472E}" type="datetimeFigureOut">
              <a:rPr lang="ru-RU" smtClean="0"/>
              <a:pPr/>
              <a:t>19.09.2024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800" rtl="0" eaLnBrk="1" latinLnBrk="0" hangingPunct="1">
              <a:defRPr lang="en-US" sz="8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4670298"/>
            <a:ext cx="1097280" cy="192024"/>
          </a:xfrm>
        </p:spPr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4777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883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71500"/>
            <a:ext cx="1771650" cy="3943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571500"/>
            <a:ext cx="6057900" cy="3943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84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8308"/>
            <a:ext cx="8791956" cy="478688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481946"/>
            <a:ext cx="7543800" cy="1028700"/>
          </a:xfrm>
          <a:prstGeom prst="rect">
            <a:avLst/>
          </a:prstGeom>
        </p:spPr>
        <p:txBody>
          <a:bodyPr vert="horz" lIns="68579" tIns="34289" rIns="68579" bIns="34289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577340"/>
            <a:ext cx="7543800" cy="2948940"/>
          </a:xfrm>
          <a:prstGeom prst="rect">
            <a:avLst/>
          </a:prstGeom>
        </p:spPr>
        <p:txBody>
          <a:bodyPr vert="horz" lIns="68579" tIns="34289" rIns="68579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2098" y="4660901"/>
            <a:ext cx="2057400" cy="192024"/>
          </a:xfrm>
          <a:prstGeom prst="rect">
            <a:avLst/>
          </a:prstGeom>
        </p:spPr>
        <p:txBody>
          <a:bodyPr vert="horz" lIns="68579" tIns="34289" rIns="68579" bIns="34289" rtlCol="0" anchor="b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342892"/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342892"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4660901"/>
            <a:ext cx="3909060" cy="192024"/>
          </a:xfrm>
          <a:prstGeom prst="rect">
            <a:avLst/>
          </a:prstGeom>
        </p:spPr>
        <p:txBody>
          <a:bodyPr vert="horz" lIns="68579" tIns="34289" rIns="68579" bIns="34289" rtlCol="0" anchor="b"/>
          <a:lstStyle>
            <a:lvl1pPr algn="ct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342892"/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1401" y="4660901"/>
            <a:ext cx="1097280" cy="192024"/>
          </a:xfrm>
          <a:prstGeom prst="rect">
            <a:avLst/>
          </a:prstGeom>
        </p:spPr>
        <p:txBody>
          <a:bodyPr vert="horz" lIns="68579" tIns="34289" rIns="68579" bIns="34289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342892"/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342892"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8892" y="281178"/>
            <a:ext cx="8586216" cy="458114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293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lang="en-US" sz="3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56" indent="-137156" algn="l" defTabSz="685783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-13715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7" indent="-13715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61" indent="-13715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960096" indent="-13715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199970" indent="-17144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424965" indent="-17144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649959" indent="-17144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954" indent="-171446" algn="l" defTabSz="685783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8308"/>
            <a:ext cx="8791956" cy="478688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481946"/>
            <a:ext cx="7543800" cy="10287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577340"/>
            <a:ext cx="7543800" cy="29489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2098" y="4660901"/>
            <a:ext cx="2057400" cy="192024"/>
          </a:xfrm>
          <a:prstGeom prst="rect">
            <a:avLst/>
          </a:prstGeom>
        </p:spPr>
        <p:txBody>
          <a:bodyPr vert="horz" lIns="68580" tIns="34290" rIns="68580" bIns="34290" rtlCol="0" anchor="b"/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342900"/>
            <a:fld id="{5A3CB136-1749-4A94-B78E-F4741B78472E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342900"/>
              <a:t>19.09.2024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4660901"/>
            <a:ext cx="3909060" cy="192024"/>
          </a:xfrm>
          <a:prstGeom prst="rect">
            <a:avLst/>
          </a:prstGeom>
        </p:spPr>
        <p:txBody>
          <a:bodyPr vert="horz" lIns="68580" tIns="34290" rIns="68580" bIns="34290" rtlCol="0" anchor="b"/>
          <a:lstStyle>
            <a:lvl1pPr algn="ct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342900"/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1401" y="4660901"/>
            <a:ext cx="1097280" cy="192024"/>
          </a:xfrm>
          <a:prstGeom prst="rect">
            <a:avLst/>
          </a:prstGeom>
        </p:spPr>
        <p:txBody>
          <a:bodyPr vert="horz" lIns="68580" tIns="34290" rIns="68580" bIns="3429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342900"/>
            <a:fld id="{CF2445AD-8121-4DE8-BBF7-5DEC0D7919A7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342900"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8892" y="281178"/>
            <a:ext cx="8586216" cy="458114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80217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https://vk.com/spbschool641" TargetMode="Externa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vk.com/imcnev?ysclid=lw4svd15g7674026679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600B57-4869-EDB5-CE31-A8C8316D9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635646"/>
            <a:ext cx="7543800" cy="1028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ГБОУ СОШ № 641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Проект: «Школа помощи» («Школа учителю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»)</a:t>
            </a:r>
            <a:b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2023-2024учебный год</a:t>
            </a:r>
            <a:endParaRPr lang="ru-RU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557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754671-31D2-4113-A83B-D3AE675E5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81" y="430486"/>
            <a:ext cx="8405019" cy="642852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 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Районный педагогический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семинар                                                                                                   «Современные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образовательные технологии, как способ повышения качества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образования»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9EF3D0-E8F2-4867-91BA-C76DEADF9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1662" y="1218912"/>
            <a:ext cx="4163645" cy="17700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14 февраля 2024 года</a:t>
            </a:r>
            <a:endParaRPr lang="ru-RU" sz="11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100" b="1" dirty="0">
                <a:latin typeface="Calibri" panose="020F0502020204030204" pitchFamily="34" charset="0"/>
                <a:cs typeface="Calibri" panose="020F0502020204030204" pitchFamily="34" charset="0"/>
              </a:rPr>
              <a:t>Организатор: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ГБОУ школа № 641 и ИМЦ Невского района 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100" b="1" dirty="0">
                <a:latin typeface="Calibri" panose="020F0502020204030204" pitchFamily="34" charset="0"/>
                <a:cs typeface="Calibri" panose="020F0502020204030204" pitchFamily="34" charset="0"/>
              </a:rPr>
              <a:t>Место проведения: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ГБОУ школа № 641, проспект Пятилеток 6,            </a:t>
            </a:r>
            <a:r>
              <a:rPr lang="ru-R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кор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. 3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100" b="1" dirty="0">
                <a:latin typeface="Calibri" panose="020F0502020204030204" pitchFamily="34" charset="0"/>
                <a:cs typeface="Calibri" panose="020F0502020204030204" pitchFamily="34" charset="0"/>
              </a:rPr>
              <a:t>Форма </a:t>
            </a:r>
            <a:r>
              <a:rPr lang="ru-RU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организации мероприятия: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семинар  </a:t>
            </a:r>
          </a:p>
          <a:p>
            <a:pPr marL="0" indent="0">
              <a:buNone/>
            </a:pPr>
            <a:r>
              <a:rPr lang="ru-RU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ОУ</a:t>
            </a:r>
            <a:r>
              <a:rPr lang="ru-RU" sz="1100" b="1" dirty="0">
                <a:latin typeface="Calibri" panose="020F0502020204030204" pitchFamily="34" charset="0"/>
                <a:cs typeface="Calibri" panose="020F0502020204030204" pitchFamily="34" charset="0"/>
              </a:rPr>
              <a:t>, принявшие </a:t>
            </a:r>
            <a:r>
              <a:rPr lang="ru-RU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участие: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ИМЦ Невского района;</a:t>
            </a:r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 ГБУ «Дом молодёжи Санкт-Петербурга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», ГБОУ школа № 641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61473-F630-4A53-AC39-FF5353CA2ED0}"/>
              </a:ext>
            </a:extLst>
          </p:cNvPr>
          <p:cNvSpPr txBox="1"/>
          <p:nvPr/>
        </p:nvSpPr>
        <p:spPr>
          <a:xfrm>
            <a:off x="405606" y="2941881"/>
            <a:ext cx="4147302" cy="992577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68579" tIns="34289" rIns="68579" bIns="34289" rtlCol="0">
            <a:spAutoFit/>
          </a:bodyPr>
          <a:lstStyle/>
          <a:p>
            <a:pPr algn="ctr" defTabSz="342892"/>
            <a:r>
              <a:rPr lang="ru-RU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Участникам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семинара было предложено участие в </a:t>
            </a:r>
            <a:r>
              <a:rPr lang="ru-RU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мастер-классах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от учителей, методистов, педагогов-психологов и руководителей ОДОД. Коллеги делились опытом своей работы и особенностями образовательных практик и технологий.</a:t>
            </a:r>
          </a:p>
        </p:txBody>
      </p:sp>
      <p:sp>
        <p:nvSpPr>
          <p:cNvPr id="8" name="AutoShape 2" descr="blob:https://web.whatsapp.com/ed42edb9-e723-47bc-b9f2-58b47de223eb"/>
          <p:cNvSpPr>
            <a:spLocks noChangeAspect="1" noChangeArrowheads="1"/>
          </p:cNvSpPr>
          <p:nvPr/>
        </p:nvSpPr>
        <p:spPr bwMode="auto">
          <a:xfrm>
            <a:off x="116681" y="-108346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defTabSz="342892"/>
            <a:endParaRPr lang="ru-RU" sz="140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53397" y="1186599"/>
            <a:ext cx="23362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1400" i="1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vk.com/spbschool641</a:t>
            </a:r>
            <a:r>
              <a:rPr lang="ru-RU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161" y="1578043"/>
            <a:ext cx="1867406" cy="15273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065" y="1577907"/>
            <a:ext cx="2036780" cy="15275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280" y="3134552"/>
            <a:ext cx="1585565" cy="118917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774" y="3217937"/>
            <a:ext cx="1363205" cy="102240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3601" y="1790449"/>
            <a:ext cx="1349430" cy="10120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3916" y="3550810"/>
            <a:ext cx="897464" cy="120058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921" y="2960063"/>
            <a:ext cx="1331626" cy="99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9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754671-31D2-4113-A83B-D3AE675E5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678" y="424923"/>
            <a:ext cx="8425894" cy="935123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Районная итоговая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конференция </a:t>
            </a: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для учителей начальных классов 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 ОРКСЭ                                                                                                    «Функциональная </a:t>
            </a: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грамотность учителя – основа развития функциональной грамотности ученика. Обобщение опыта в условиях обновленных ФГОС»</a:t>
            </a:r>
            <a:b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9EF3D0-E8F2-4867-91BA-C76DEADF9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552" y="1412562"/>
            <a:ext cx="4561700" cy="15220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0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мая 2024 года</a:t>
            </a:r>
            <a:endParaRPr lang="ru-RU" sz="10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050" b="1" dirty="0">
                <a:latin typeface="Calibri" panose="020F0502020204030204" pitchFamily="34" charset="0"/>
                <a:cs typeface="Calibri" panose="020F0502020204030204" pitchFamily="34" charset="0"/>
              </a:rPr>
              <a:t>Организатор:</a:t>
            </a:r>
            <a:r>
              <a:rPr lang="ru-R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ГБОУ школа № 667</a:t>
            </a:r>
            <a:endParaRPr lang="ru-R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050" b="1" dirty="0">
                <a:latin typeface="Calibri" panose="020F0502020204030204" pitchFamily="34" charset="0"/>
                <a:cs typeface="Calibri" panose="020F0502020204030204" pitchFamily="34" charset="0"/>
              </a:rPr>
              <a:t>Место проведения</a:t>
            </a:r>
            <a:r>
              <a:rPr lang="ru-RU" sz="105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ГБОУ школа № 667, ул. Джона Рида 3, </a:t>
            </a:r>
            <a:r>
              <a:rPr lang="ru-R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кор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. 1</a:t>
            </a:r>
          </a:p>
          <a:p>
            <a:pPr marL="0" indent="0">
              <a:buNone/>
            </a:pPr>
            <a:r>
              <a:rPr lang="ru-RU" sz="10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Форма организации: </a:t>
            </a:r>
            <a:r>
              <a:rPr lang="ru-RU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конференция</a:t>
            </a:r>
          </a:p>
          <a:p>
            <a:pPr marL="0" indent="0">
              <a:buNone/>
            </a:pPr>
            <a:r>
              <a:rPr lang="ru-RU" sz="10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ОУ</a:t>
            </a:r>
            <a:r>
              <a:rPr lang="ru-RU" sz="1050" b="1" dirty="0">
                <a:latin typeface="Calibri" panose="020F0502020204030204" pitchFamily="34" charset="0"/>
                <a:cs typeface="Calibri" panose="020F0502020204030204" pitchFamily="34" charset="0"/>
              </a:rPr>
              <a:t>, принявшие участие</a:t>
            </a:r>
            <a:r>
              <a:rPr lang="ru-RU" sz="105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ИМЦ Невского района и ОУ Невского района: №641,№513,№458,№328,№268, №693, № 667</a:t>
            </a:r>
            <a:endParaRPr lang="ru-R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61473-F630-4A53-AC39-FF5353CA2ED0}"/>
              </a:ext>
            </a:extLst>
          </p:cNvPr>
          <p:cNvSpPr txBox="1"/>
          <p:nvPr/>
        </p:nvSpPr>
        <p:spPr>
          <a:xfrm>
            <a:off x="491013" y="2814656"/>
            <a:ext cx="4008979" cy="1915907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68577" tIns="34289" rIns="68577" bIns="34289" rtlCol="0">
            <a:spAutoFit/>
          </a:bodyPr>
          <a:lstStyle/>
          <a:p>
            <a:pPr algn="ctr" defTabSz="342884"/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Участники конференции поделились опытом работы в своих школах. Татьяна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Федоровна Яворская, учитель начальных классов </a:t>
            </a:r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ГБОУ школы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№ 641, рассказала о взаимодействии педагога и родителей как важнейшем факторе развития функциональной грамотности </a:t>
            </a:r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младшего школьника</a:t>
            </a:r>
          </a:p>
          <a:p>
            <a:pPr algn="ctr" defTabSz="342884"/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рамках конференции для педагогов были организованы мастер-классы, на которых учителя не только поделились опытом работы, но и показали практическое применение различных </a:t>
            </a:r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технологий.</a:t>
            </a:r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9992" y="1360046"/>
            <a:ext cx="4238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1400" i="1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vk.com/imcnev?ysclid=lw4svd15g7674026679</a:t>
            </a:r>
            <a:r>
              <a:rPr lang="ru-RU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707161"/>
            <a:ext cx="1847316" cy="24549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510" y="2904909"/>
            <a:ext cx="2426118" cy="182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053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Другая 2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C00000"/>
      </a:hlink>
      <a:folHlink>
        <a:srgbClr val="969696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1_Савон">
  <a:themeElements>
    <a:clrScheme name="Другая 2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C00000"/>
      </a:hlink>
      <a:folHlink>
        <a:srgbClr val="969696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221</Words>
  <Application>Microsoft Office PowerPoint</Application>
  <PresentationFormat>Экран (16:9)</PresentationFormat>
  <Paragraphs>19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Calibri</vt:lpstr>
      <vt:lpstr>Century Schoolbook</vt:lpstr>
      <vt:lpstr>Garamond</vt:lpstr>
      <vt:lpstr>Савон</vt:lpstr>
      <vt:lpstr>1_Савон</vt:lpstr>
      <vt:lpstr>ГБОУ СОШ № 641 Проект: «Школа помощи» («Школа учителю») 2023-2024учебный год</vt:lpstr>
      <vt:lpstr> Районный педагогический семинар                                                                                                   «Современные образовательные технологии, как способ повышения качества образования»</vt:lpstr>
      <vt:lpstr>Районная итоговая  конференция для учителей начальных классов и ОРКСЭ                                                                                                    «Функциональная грамотность учителя – основа развития функциональной грамотности ученика. Обобщение опыта в условиях обновленных ФГОС»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Районные мероприятия по спортивному туризму и программам туристско – краеведческой направленности</dc:title>
  <dc:creator>Мостовская Анастасия Александровна</dc:creator>
  <cp:lastModifiedBy>user</cp:lastModifiedBy>
  <cp:revision>14</cp:revision>
  <dcterms:created xsi:type="dcterms:W3CDTF">2021-12-03T16:15:40Z</dcterms:created>
  <dcterms:modified xsi:type="dcterms:W3CDTF">2024-09-19T13:20:42Z</dcterms:modified>
</cp:coreProperties>
</file>